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2"/>
  </p:sldMasterIdLst>
  <p:notesMasterIdLst>
    <p:notesMasterId r:id="rId13"/>
  </p:notesMasterIdLst>
  <p:handoutMasterIdLst>
    <p:handoutMasterId r:id="rId14"/>
  </p:handoutMasterIdLst>
  <p:sldIdLst>
    <p:sldId id="285" r:id="rId3"/>
    <p:sldId id="263" r:id="rId4"/>
    <p:sldId id="275" r:id="rId5"/>
    <p:sldId id="276" r:id="rId6"/>
    <p:sldId id="277" r:id="rId7"/>
    <p:sldId id="278" r:id="rId8"/>
    <p:sldId id="284" r:id="rId9"/>
    <p:sldId id="282" r:id="rId10"/>
    <p:sldId id="283" r:id="rId11"/>
    <p:sldId id="286" r:id="rId12"/>
  </p:sldIdLst>
  <p:sldSz cx="10693400" cy="756126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4994" autoAdjust="0"/>
    <p:restoredTop sz="82424" autoAdjust="0"/>
  </p:normalViewPr>
  <p:slideViewPr>
    <p:cSldViewPr snapToGrid="0">
      <p:cViewPr>
        <p:scale>
          <a:sx n="113" d="100"/>
          <a:sy n="113" d="100"/>
        </p:scale>
        <p:origin x="-876" y="-72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notesViewPr>
    <p:cSldViewPr snapToGrid="0">
      <p:cViewPr varScale="1">
        <p:scale>
          <a:sx n="75" d="100"/>
          <a:sy n="75" d="100"/>
        </p:scale>
        <p:origin x="12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BCAFC7A-71DD-4C2C-B63D-60FDC7DD5449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A6FC261-E491-4C42-A663-B95247CC46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031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85ECAFD-F005-4163-B10D-85806DC43F93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33E963C-1534-4F8D-B2A7-66D81AA259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85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30288" y="1241425"/>
            <a:ext cx="473710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457200">
              <a:buNone/>
            </a:pPr>
            <a:fld id="{5257B995-136A-4A15-87A5-26420C3C1021}" type="slidenum">
              <a:rPr lang="en-US" sz="1200" b="0" i="0">
                <a:latin typeface="Calibri"/>
                <a:ea typeface="+mn-ea"/>
                <a:cs typeface="+mn-cs"/>
              </a:r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5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8939" y="0"/>
            <a:ext cx="8822055" cy="3360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117" y="3528589"/>
            <a:ext cx="8822055" cy="1680281"/>
          </a:xfrm>
        </p:spPr>
        <p:txBody>
          <a:bodyPr>
            <a:noAutofit/>
          </a:bodyPr>
          <a:lstStyle>
            <a:lvl1pPr>
              <a:defRPr sz="9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1117" y="5208870"/>
            <a:ext cx="8020050" cy="1092182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908939" y="6805137"/>
            <a:ext cx="8822055" cy="30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9340" y="756126"/>
            <a:ext cx="8465608" cy="4284716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117" y="756128"/>
            <a:ext cx="2138680" cy="5964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29797" y="756127"/>
            <a:ext cx="6683375" cy="5376898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8939" y="0"/>
            <a:ext cx="8822055" cy="33605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117" y="3612603"/>
            <a:ext cx="8822055" cy="1848309"/>
          </a:xfrm>
        </p:spPr>
        <p:txBody>
          <a:bodyPr anchor="b" anchorCtr="0"/>
          <a:lstStyle>
            <a:lvl1pPr algn="l">
              <a:defRPr sz="6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117" y="5460912"/>
            <a:ext cx="8020050" cy="100816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908939" y="6805137"/>
            <a:ext cx="8822055" cy="30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117" y="672113"/>
            <a:ext cx="4277360" cy="415365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672113"/>
            <a:ext cx="4277360" cy="415365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552" y="672112"/>
            <a:ext cx="4277360" cy="705367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7552" y="1465575"/>
            <a:ext cx="4277360" cy="3360561"/>
          </a:xfrm>
        </p:spPr>
        <p:txBody>
          <a:bodyPr anchor="t" anchorCtr="0"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247" y="672112"/>
            <a:ext cx="4277360" cy="705367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latin typeface="+mj-lt"/>
              </a:defRPr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247" y="1465575"/>
            <a:ext cx="4277360" cy="3360561"/>
          </a:xfrm>
        </p:spPr>
        <p:txBody>
          <a:bodyPr anchor="t" anchorCtr="0"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887552" y="1377479"/>
            <a:ext cx="4277360" cy="1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32247" y="1377479"/>
            <a:ext cx="4277360" cy="1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117" y="5040842"/>
            <a:ext cx="7934503" cy="1764295"/>
          </a:xfrm>
        </p:spPr>
        <p:txBody>
          <a:bodyPr anchor="b">
            <a:normAutofit/>
          </a:bodyPr>
          <a:lstStyle>
            <a:lvl1pPr algn="l">
              <a:defRPr sz="62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9652" y="504085"/>
            <a:ext cx="5373520" cy="4536757"/>
          </a:xfrm>
        </p:spPr>
        <p:txBody>
          <a:bodyPr/>
          <a:lstStyle>
            <a:lvl1pPr>
              <a:defRPr sz="27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119" y="504084"/>
            <a:ext cx="3126693" cy="453675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088826" y="2772410"/>
            <a:ext cx="4200702" cy="185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552" y="5040842"/>
            <a:ext cx="7934503" cy="1764295"/>
          </a:xfrm>
        </p:spPr>
        <p:txBody>
          <a:bodyPr anchor="b">
            <a:normAutofit/>
          </a:bodyPr>
          <a:lstStyle>
            <a:lvl1pPr algn="l">
              <a:defRPr sz="6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08939" y="504084"/>
            <a:ext cx="8822055" cy="3192533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4486" y="3864645"/>
            <a:ext cx="8643832" cy="88739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1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17" y="5040842"/>
            <a:ext cx="7930938" cy="1764295"/>
          </a:xfrm>
          <a:prstGeom prst="rect">
            <a:avLst/>
          </a:prstGeom>
        </p:spPr>
        <p:txBody>
          <a:bodyPr vert="horz" lIns="104306" tIns="52153" rIns="104306" bIns="52153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117" y="756126"/>
            <a:ext cx="8822055" cy="4284716"/>
          </a:xfrm>
          <a:prstGeom prst="rect">
            <a:avLst/>
          </a:prstGeom>
        </p:spPr>
        <p:txBody>
          <a:bodyPr vert="horz" lIns="104306" tIns="52153" rIns="104306" bIns="52153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7157" y="6845464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AAD347D-5ACD-4C99-B74B-A9C85AD731AF}" type="datetimeFigureOut">
              <a:rPr lang="ru-RU" smtClean="0"/>
              <a:t>вт 12.03.19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91116" y="6845464"/>
            <a:ext cx="5699719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1167" y="6270808"/>
            <a:ext cx="89111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Rectangle 7"/>
          <p:cNvSpPr/>
          <p:nvPr/>
        </p:nvSpPr>
        <p:spPr>
          <a:xfrm>
            <a:off x="908939" y="0"/>
            <a:ext cx="8822055" cy="4200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8939" y="6805137"/>
            <a:ext cx="8822055" cy="302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1043056" rtl="0" eaLnBrk="1" latinLnBrk="0" hangingPunct="1">
        <a:spcBef>
          <a:spcPct val="0"/>
        </a:spcBef>
        <a:buNone/>
        <a:defRPr sz="62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12917" indent="-312917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700" kern="1200">
          <a:solidFill>
            <a:schemeClr val="tx2"/>
          </a:solidFill>
          <a:latin typeface="+mn-lt"/>
          <a:ea typeface="+mn-ea"/>
          <a:cs typeface="+mn-cs"/>
        </a:defRPr>
      </a:lvl1pPr>
      <a:lvl2pPr marL="677986" indent="-312917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2pPr>
      <a:lvl3pPr marL="990903" indent="-260764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300" kern="1200">
          <a:solidFill>
            <a:schemeClr val="tx2"/>
          </a:solidFill>
          <a:latin typeface="+mn-lt"/>
          <a:ea typeface="+mn-ea"/>
          <a:cs typeface="+mn-cs"/>
        </a:defRPr>
      </a:lvl3pPr>
      <a:lvl4pPr marL="1303820" indent="-260764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564584" indent="-260764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877501" indent="-260764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169557" indent="-260764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7pPr>
      <a:lvl8pPr marL="2503335" indent="-260764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8pPr>
      <a:lvl9pPr marL="2816251" indent="-260764" algn="l" defTabSz="104305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87553" y="6135625"/>
            <a:ext cx="7773848" cy="214376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7" b="22867"/>
          <a:stretch>
            <a:fillRect/>
          </a:stretch>
        </p:blipFill>
        <p:spPr bwMode="auto">
          <a:xfrm>
            <a:off x="887552" y="1600200"/>
            <a:ext cx="8966921" cy="335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648884"/>
            <a:ext cx="10253459" cy="57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7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31800"/>
            <a:ext cx="9255972" cy="372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Наши </a:t>
            </a:r>
            <a:r>
              <a:rPr lang="ru-RU" sz="22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контракты</a:t>
            </a:r>
            <a:r>
              <a:rPr lang="ru-RU" sz="2200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2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за 2016-2018г.г.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688673"/>
              </p:ext>
            </p:extLst>
          </p:nvPr>
        </p:nvGraphicFramePr>
        <p:xfrm>
          <a:off x="575733" y="804333"/>
          <a:ext cx="9431867" cy="6017359"/>
        </p:xfrm>
        <a:graphic>
          <a:graphicData uri="http://schemas.openxmlformats.org/drawingml/2006/table">
            <a:tbl>
              <a:tblPr/>
              <a:tblGrid>
                <a:gridCol w="482600"/>
                <a:gridCol w="1422400"/>
                <a:gridCol w="6452598"/>
                <a:gridCol w="1074269"/>
              </a:tblGrid>
              <a:tr h="148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Модернизация системы паропроводов собственных нужд энергоблоков 1-5 Нововоронежской АЭС с целью создания резерва от первой очереди НВО АЭС-2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42 600,00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Разработка рабочей документации по мероприятию: "Реконструкция помещений №№139,146 в здании "Административный и учебный корпус", инвентарный № НУ 01 000000010, с целью размещения в них полномасштабного тренажера энергоблока №4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Нововоронежской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АЭС" (ПИР)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293,98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Реконструкция комплекса зданий и сооружений склада №3 (инв. №110, инв. №23293) УПТК НВ АЭС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63 905,29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Создание технической документации по объекту "Реконструкция комплекса зданий и сооружений склада №3 (инв. №110, инв. №23293) УПТК НВ АЭС"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97,72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Реконструкция помещений №№ 139,146 в здании «Административный и учебный корпус»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10 796,16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Реконструкция помещения для установки стенда «SP-1500» по дополнительной проверке качества подшипников качения поступающих на НВАЭС (ПИР)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249,26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4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Филиал АО «Концерн Росэнергоатом» «Опытно-демонстрационный инженерный центр по выводу из эксплуатации»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Создание временного хранилища НЗК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21 190,60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6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Филиал АО «Концерн Росэнергоатом» «Опытно-демонстрационный инженерный центр по выводу из эксплуатации»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Реализация проекта площадки хранения металлических отходов, образующихся при демонтаже оборудования 1,2 блоков в части СМР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7 146,73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91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Филиал АО «Концерн Росэнергоатом» «Опытно-демонстрационный инженерный центр по выводу из эксплуатации»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дополнительных СМР для обеспечения ввода в эксплуатацию площадки хранения металлических отходов, образующихся при демонтаже оборудования 1,2 блоков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660,82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3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Оснащение установками АПС и АУП ХТРО №6,7,9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585,09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1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«АтомСтройНаладка»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Строительно-монтажные работы по монтажу системы аварийного удаления водорода в объединенном герметичном ограждении реакторной установки энергоблока № 4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2 150,22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ПАО "Квадра"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Строительно-монтажные работы по техническому перевооружению зданий филиала «Воронежская генерация», по объекту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ВоРГ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/551, расположенному по адресу ул. Лебедева, д.2, г. Воронеж,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12 399,97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"Техстройпром"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кровли и фасада МАУК "Культурно-досуговый центр"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9 233,16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Спецстрой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демонтажных работ и работы по наружной отделке фасада здания, расположенного по адресу: ул. Карла Маркса, д. 36, г. Воронеж для БУЗ ВО "ВГКП №1"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20 152,16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1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"ОСК 1520"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комплекса строительно-монтажных работ на объекте </a:t>
                      </a:r>
                      <a:b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«Строительство железнодорожной линии Прохоровка – Журавка – Чертково – Батайск. 1 этап. Двухпутная электрифицированная железная дорога на участке Журавка – Миллерово. 1.9. Усиление инфраструктуры двухпутного электрифицированного»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78 388,20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6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Департамент строительной политики Воронежской области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подрядных работ для государственных нужд по разработке рабочей документации и строительству объекта: Теннисный зал на территории КОУ ВО «Михайловский кадетский корпус» по адресу: г. Воронеж, ул. Космонавтов, 44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24 692,17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ИТОГО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2 193 039,75</a:t>
                      </a:r>
                    </a:p>
                  </a:txBody>
                  <a:tcPr marL="3978" marR="3978" marT="39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37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Grp="1"/>
          </p:cNvSpPr>
          <p:nvPr>
            <p:ph type="title"/>
          </p:nvPr>
        </p:nvSpPr>
        <p:spPr>
          <a:xfrm>
            <a:off x="566694" y="499143"/>
            <a:ext cx="9558620" cy="736091"/>
          </a:xfrm>
        </p:spPr>
        <p:txBody>
          <a:bodyPr>
            <a:noAutofit/>
          </a:bodyPr>
          <a:lstStyle/>
          <a:p>
            <a:pPr defTabSz="457200">
              <a:spcBef>
                <a:spcPts val="1"/>
              </a:spcBef>
              <a:buNone/>
            </a:pPr>
            <a:r>
              <a:rPr lang="ru-RU" sz="2400" u="sng" dirty="0">
                <a:ea typeface="+mn-ea"/>
                <a:cs typeface="+mn-cs"/>
              </a:rPr>
              <a:t>О</a:t>
            </a:r>
            <a:r>
              <a:rPr lang="ru-RU" sz="2400" u="sng" dirty="0" smtClean="0">
                <a:latin typeface="+mn-lt"/>
                <a:ea typeface="+mn-ea"/>
                <a:cs typeface="+mn-cs"/>
              </a:rPr>
              <a:t> </a:t>
            </a:r>
            <a:r>
              <a:rPr lang="ru-RU" sz="2400" u="sng" dirty="0">
                <a:ea typeface="+mn-ea"/>
                <a:cs typeface="+mn-cs"/>
              </a:rPr>
              <a:t>компании</a:t>
            </a:r>
          </a:p>
        </p:txBody>
      </p:sp>
      <p:sp>
        <p:nvSpPr>
          <p:cNvPr id="3" name="Прямоугольник 2"/>
          <p:cNvSpPr>
            <a:spLocks noGrp="1"/>
          </p:cNvSpPr>
          <p:nvPr>
            <p:ph idx="1"/>
          </p:nvPr>
        </p:nvSpPr>
        <p:spPr>
          <a:xfrm>
            <a:off x="636494" y="1362390"/>
            <a:ext cx="9681882" cy="5526760"/>
          </a:xfrm>
        </p:spPr>
        <p:txBody>
          <a:bodyPr>
            <a:normAutofit/>
          </a:bodyPr>
          <a:lstStyle/>
          <a:p>
            <a:r>
              <a:rPr lang="ru-RU" sz="1800" dirty="0"/>
              <a:t>ООО «Ремонтно-строительная компания «Панорама» основана в 2007 году и имеет опыт выполнения проектных и общестроительных работ для Заказчиков энергетической, пищевой и других отраслей промышленности, а так же объектов транспортной инфраструктуры в различных регионах России. </a:t>
            </a:r>
          </a:p>
          <a:p>
            <a:r>
              <a:rPr lang="ru-RU" sz="1800" dirty="0"/>
              <a:t>Строительная компания «РСК «Панорама»» специализируется на выполнении общестроительных и специальных работ по возведению зданий, сооружений, производственных комплексов и складов любой сложности, включая все виды электромонтажных и специальных работ, выполняя весь спектр работ от проектирования до ввода объекта в эксплуатацию.</a:t>
            </a:r>
          </a:p>
          <a:p>
            <a:r>
              <a:rPr lang="ru-RU" sz="1800" dirty="0"/>
              <a:t>Сегодня наша компания выполняет функции заказчика-генподрядчика, имея команду профессиональных строителей (свыше </a:t>
            </a:r>
            <a:r>
              <a:rPr lang="ru-RU" sz="1800" dirty="0" smtClean="0"/>
              <a:t>50 </a:t>
            </a:r>
            <a:r>
              <a:rPr lang="ru-RU" sz="1800" dirty="0"/>
              <a:t>чел.), эффективно организующих любой строительной процесс с численностью рабочих до </a:t>
            </a:r>
            <a:r>
              <a:rPr lang="ru-RU" sz="1800" dirty="0" smtClean="0"/>
              <a:t>400 человек. </a:t>
            </a: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781928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Наши лицензии (разрешения, свидетельства)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670" y="1084729"/>
            <a:ext cx="9624060" cy="5669657"/>
          </a:xfrm>
        </p:spPr>
        <p:txBody>
          <a:bodyPr>
            <a:noAutofit/>
          </a:bodyPr>
          <a:lstStyle/>
          <a:p>
            <a:r>
              <a:rPr lang="ru-RU" sz="1800" dirty="0" smtClean="0"/>
              <a:t>Членство в Ассоциации «СРО «ВГАСУ-Строй» №446 от 23.06.2017г. с уровнем ответственности по обязательствам по договору подряда до </a:t>
            </a:r>
            <a:r>
              <a:rPr lang="ru-RU" sz="1800" b="1" dirty="0" smtClean="0"/>
              <a:t>500 млн. руб.</a:t>
            </a:r>
          </a:p>
          <a:p>
            <a:r>
              <a:rPr lang="ru-RU" sz="1800" dirty="0" smtClean="0"/>
              <a:t>Членство в СРО «</a:t>
            </a:r>
            <a:r>
              <a:rPr lang="ru-RU" sz="1800" dirty="0" err="1" smtClean="0"/>
              <a:t>СтройПроектБезопасность</a:t>
            </a:r>
            <a:r>
              <a:rPr lang="ru-RU" sz="1800" dirty="0" smtClean="0"/>
              <a:t> № П-274.3/16 от 18 августа 2016г.</a:t>
            </a:r>
          </a:p>
          <a:p>
            <a:r>
              <a:rPr lang="ru-RU" sz="1800" dirty="0" smtClean="0"/>
              <a:t>Лицензия Федеральной службы по экологическому, технологическому и атомному надзору на сооружение ядерных установок ДО-(У) 02-101-2218 от 25 ноября 2015г.</a:t>
            </a:r>
          </a:p>
          <a:p>
            <a:r>
              <a:rPr lang="ru-RU" sz="1800" dirty="0"/>
              <a:t>Лицензия Федеральной службы по экологическому, технологическому и атомному надзору на </a:t>
            </a:r>
            <a:r>
              <a:rPr lang="ru-RU" sz="1800" dirty="0" smtClean="0"/>
              <a:t>эксплуатацию </a:t>
            </a:r>
            <a:r>
              <a:rPr lang="ru-RU" sz="1800" dirty="0"/>
              <a:t>ядерных установок </a:t>
            </a:r>
            <a:r>
              <a:rPr lang="ru-RU" sz="1800" dirty="0" smtClean="0"/>
              <a:t>ДО-(У) 03-101-2410 </a:t>
            </a:r>
            <a:r>
              <a:rPr lang="ru-RU" sz="1800" dirty="0"/>
              <a:t>от </a:t>
            </a:r>
            <a:r>
              <a:rPr lang="ru-RU" sz="1800" dirty="0" smtClean="0"/>
              <a:t>10 октября 2017г.</a:t>
            </a:r>
          </a:p>
          <a:p>
            <a:r>
              <a:rPr lang="ru-RU" sz="1800" dirty="0"/>
              <a:t>Лицензия Федеральной службы по экологическому, технологическому и атомному надзору на </a:t>
            </a:r>
            <a:r>
              <a:rPr lang="ru-RU" sz="1800" dirty="0" smtClean="0"/>
              <a:t>вывод из эксплуатации </a:t>
            </a:r>
            <a:r>
              <a:rPr lang="ru-RU" sz="1800" dirty="0"/>
              <a:t>ядерных установок ДО-(У) </a:t>
            </a:r>
            <a:r>
              <a:rPr lang="ru-RU" sz="1800" dirty="0" smtClean="0"/>
              <a:t>04-101-2416 </a:t>
            </a:r>
            <a:r>
              <a:rPr lang="ru-RU" sz="1800" dirty="0"/>
              <a:t>от </a:t>
            </a:r>
            <a:r>
              <a:rPr lang="ru-RU" sz="1800" dirty="0" smtClean="0"/>
              <a:t>09 ноября </a:t>
            </a:r>
            <a:r>
              <a:rPr lang="ru-RU" sz="1800" dirty="0"/>
              <a:t>2017г.</a:t>
            </a:r>
          </a:p>
          <a:p>
            <a:r>
              <a:rPr lang="ru-RU" sz="1800" dirty="0" smtClean="0"/>
              <a:t>Лицензия УФСБ России по Воронежской области №1959 от 26 апреля 2016г.</a:t>
            </a:r>
          </a:p>
          <a:p>
            <a:r>
              <a:rPr lang="ru-RU" sz="1800" dirty="0" smtClean="0"/>
              <a:t>Лицензия Министерства Российской Федерации по делам гражданской обороны, чрезвычайным ситуациям и ликвидации последствий стихийных бедствий № 36-Б/00113 от 04 апреля 2016г. </a:t>
            </a:r>
            <a:endParaRPr lang="ru-RU" sz="1800" dirty="0"/>
          </a:p>
          <a:p>
            <a:r>
              <a:rPr lang="ru-RU" sz="1800" dirty="0" smtClean="0"/>
              <a:t>Сертификат системы менеджмента качества (СМК) № 1022-31320.04. </a:t>
            </a:r>
            <a:r>
              <a:rPr lang="en-US" sz="1800" dirty="0" smtClean="0"/>
              <a:t>USETEAM ST </a:t>
            </a:r>
            <a:r>
              <a:rPr lang="ru-RU" sz="1800" dirty="0" smtClean="0"/>
              <a:t>от 21.09.2017г.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5867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629528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Наши Заказчики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670" y="1004047"/>
            <a:ext cx="9624060" cy="5750339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АО «Концерн Росэнергоатом» </a:t>
            </a:r>
            <a:r>
              <a:rPr lang="ru-RU" sz="1800" dirty="0" err="1" smtClean="0"/>
              <a:t>Нововоронежская</a:t>
            </a:r>
            <a:r>
              <a:rPr lang="ru-RU" sz="1800" dirty="0" smtClean="0"/>
              <a:t> атомная станция»</a:t>
            </a:r>
          </a:p>
          <a:p>
            <a:r>
              <a:rPr lang="ru-RU" sz="1800" dirty="0" smtClean="0"/>
              <a:t>АО «</a:t>
            </a:r>
            <a:r>
              <a:rPr lang="ru-RU" sz="1800" dirty="0" err="1" smtClean="0"/>
              <a:t>Атомэнергопроект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ПАО «Ростелеком»</a:t>
            </a:r>
          </a:p>
          <a:p>
            <a:r>
              <a:rPr lang="ru-RU" sz="1800" dirty="0" smtClean="0"/>
              <a:t>ООО «ОГК-</a:t>
            </a:r>
            <a:r>
              <a:rPr lang="ru-RU" sz="1800" dirty="0" err="1" smtClean="0"/>
              <a:t>Инвестпроект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АО «</a:t>
            </a:r>
            <a:r>
              <a:rPr lang="ru-RU" sz="1800" dirty="0" err="1" smtClean="0"/>
              <a:t>Никимт-Атомстрой</a:t>
            </a:r>
            <a:r>
              <a:rPr lang="ru-RU" sz="1800" dirty="0" smtClean="0"/>
              <a:t>»</a:t>
            </a:r>
          </a:p>
          <a:p>
            <a:r>
              <a:rPr lang="ru-RU" sz="1800" dirty="0" smtClean="0"/>
              <a:t>ПАО «</a:t>
            </a:r>
            <a:r>
              <a:rPr lang="ru-RU" sz="1800" dirty="0" err="1" smtClean="0"/>
              <a:t>Энергоспецмонтаж</a:t>
            </a:r>
            <a:r>
              <a:rPr lang="ru-RU" sz="1800" dirty="0" smtClean="0"/>
              <a:t>» ВУС ЭСМ</a:t>
            </a:r>
          </a:p>
          <a:p>
            <a:r>
              <a:rPr lang="ru-RU" sz="1800" dirty="0" smtClean="0"/>
              <a:t>АО «Объединенная Энергостроительная Корпорация»</a:t>
            </a:r>
          </a:p>
          <a:p>
            <a:r>
              <a:rPr lang="ru-RU" sz="1800" dirty="0" smtClean="0"/>
              <a:t>АО «Группа Е4»</a:t>
            </a:r>
          </a:p>
          <a:p>
            <a:r>
              <a:rPr lang="ru-RU" sz="1800" dirty="0" smtClean="0"/>
              <a:t>ПАО «</a:t>
            </a:r>
            <a:r>
              <a:rPr lang="ru-RU" sz="1800" dirty="0" err="1" smtClean="0"/>
              <a:t>Квадра</a:t>
            </a:r>
            <a:r>
              <a:rPr lang="ru-RU" sz="1800" dirty="0" smtClean="0"/>
              <a:t>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94124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2"/>
            <a:ext cx="9624060" cy="602074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Наши объекты</a:t>
            </a:r>
            <a:endParaRPr lang="ru-RU" sz="2400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670" y="838200"/>
            <a:ext cx="9624060" cy="5916186"/>
          </a:xfrm>
        </p:spPr>
        <p:txBody>
          <a:bodyPr>
            <a:normAutofit lnSpcReduction="10000"/>
          </a:bodyPr>
          <a:lstStyle/>
          <a:p>
            <a:r>
              <a:rPr lang="ru-RU" sz="1400" b="1" dirty="0" smtClean="0"/>
              <a:t>Строительство центра службы безопасности НВ АЭС 2013-2014г.г. – стоимостью 140 </a:t>
            </a:r>
            <a:r>
              <a:rPr lang="ru-RU" sz="1400" b="1" dirty="0" err="1" smtClean="0"/>
              <a:t>млн.руб</a:t>
            </a:r>
            <a:r>
              <a:rPr lang="ru-RU" sz="1400" b="1" dirty="0" smtClean="0"/>
              <a:t>.</a:t>
            </a:r>
            <a:r>
              <a:rPr lang="ru-RU" sz="1400" dirty="0" smtClean="0"/>
              <a:t>: </a:t>
            </a:r>
          </a:p>
          <a:p>
            <a:pPr marL="0" indent="0">
              <a:buNone/>
            </a:pPr>
            <a:r>
              <a:rPr lang="ru-RU" sz="1400" dirty="0" smtClean="0"/>
              <a:t>выполнен полный комплекс работ по техническому заданию </a:t>
            </a:r>
          </a:p>
          <a:p>
            <a:pPr marL="0" indent="0">
              <a:buNone/>
            </a:pPr>
            <a:r>
              <a:rPr lang="ru-RU" sz="1400" dirty="0" smtClean="0"/>
              <a:t>Заказчика - проектирование, выполнение строительно-монтажных </a:t>
            </a:r>
          </a:p>
          <a:p>
            <a:pPr marL="0" indent="0">
              <a:buNone/>
            </a:pPr>
            <a:r>
              <a:rPr lang="ru-RU" sz="1400" dirty="0" smtClean="0"/>
              <a:t>и специальных работ и ввод в эксплуатацию здания </a:t>
            </a:r>
          </a:p>
          <a:p>
            <a:pPr marL="0" indent="0">
              <a:buNone/>
            </a:pPr>
            <a:r>
              <a:rPr lang="ru-RU" sz="1400" dirty="0" smtClean="0"/>
              <a:t>административно-бытового корпуса для </a:t>
            </a:r>
          </a:p>
          <a:p>
            <a:pPr marL="0" indent="0">
              <a:buNone/>
            </a:pPr>
            <a:r>
              <a:rPr lang="ru-RU" sz="1400" dirty="0" smtClean="0"/>
              <a:t>Службы безопасности </a:t>
            </a:r>
            <a:r>
              <a:rPr lang="ru-RU" sz="1400" dirty="0" err="1" smtClean="0"/>
              <a:t>Нововоронежской</a:t>
            </a:r>
            <a:r>
              <a:rPr lang="ru-RU" sz="1400" dirty="0" smtClean="0"/>
              <a:t> АЭС</a:t>
            </a:r>
          </a:p>
          <a:p>
            <a:pPr marL="0" indent="0">
              <a:buNone/>
            </a:pPr>
            <a:endParaRPr lang="ru-RU" sz="1400" dirty="0"/>
          </a:p>
          <a:p>
            <a:r>
              <a:rPr lang="ru-RU" sz="1400" b="1" dirty="0"/>
              <a:t>Строительство </a:t>
            </a:r>
            <a:r>
              <a:rPr lang="ru-RU" sz="1400" b="1" dirty="0" smtClean="0"/>
              <a:t>комплекса дорожного сервиса 2016-2017г.г .– стоимостью  180 млн. руб.: </a:t>
            </a:r>
            <a:endParaRPr lang="ru-RU" sz="1400" b="1" dirty="0"/>
          </a:p>
          <a:p>
            <a:pPr marL="0" indent="0">
              <a:buNone/>
            </a:pPr>
            <a:r>
              <a:rPr lang="ru-RU" sz="1400" dirty="0"/>
              <a:t>выполнен полный комплекс работ по техническому заданию </a:t>
            </a:r>
          </a:p>
          <a:p>
            <a:pPr marL="0" indent="0">
              <a:buNone/>
            </a:pPr>
            <a:r>
              <a:rPr lang="ru-RU" sz="1400" dirty="0"/>
              <a:t>Заказчика - проектирование, выполнение строительно-монтажных </a:t>
            </a:r>
          </a:p>
          <a:p>
            <a:pPr marL="0" indent="0">
              <a:buNone/>
            </a:pPr>
            <a:r>
              <a:rPr lang="ru-RU" sz="1400" dirty="0"/>
              <a:t>и специальных работ и ввод в эксплуатацию </a:t>
            </a:r>
            <a:r>
              <a:rPr lang="ru-RU" sz="1400" dirty="0" smtClean="0"/>
              <a:t>комплекса дорожного</a:t>
            </a:r>
          </a:p>
          <a:p>
            <a:pPr marL="0" indent="0">
              <a:buNone/>
            </a:pPr>
            <a:r>
              <a:rPr lang="ru-RU" sz="1400" dirty="0"/>
              <a:t>с</a:t>
            </a:r>
            <a:r>
              <a:rPr lang="ru-RU" sz="1400" dirty="0" smtClean="0"/>
              <a:t>ервиса ООО «Центр-Сервис ЮГ» в 2016г. и комплекса дорожного </a:t>
            </a:r>
          </a:p>
          <a:p>
            <a:pPr marL="0" indent="0">
              <a:buNone/>
            </a:pPr>
            <a:r>
              <a:rPr lang="ru-RU" sz="1400" dirty="0"/>
              <a:t>с</a:t>
            </a:r>
            <a:r>
              <a:rPr lang="ru-RU" sz="1400" dirty="0" smtClean="0"/>
              <a:t>ервиса ООО «</a:t>
            </a:r>
            <a:r>
              <a:rPr lang="ru-RU" sz="1400" dirty="0" err="1" smtClean="0"/>
              <a:t>ГрузАвтоЦентр</a:t>
            </a:r>
            <a:r>
              <a:rPr lang="ru-RU" sz="1400" dirty="0" smtClean="0"/>
              <a:t>» в 2017г. стоимостью 90 млн. каждый</a:t>
            </a: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r>
              <a:rPr lang="ru-RU" sz="1400" b="1" dirty="0"/>
              <a:t>Строительство комплекса </a:t>
            </a:r>
            <a:r>
              <a:rPr lang="ru-RU" sz="1400" b="1" dirty="0" err="1" smtClean="0"/>
              <a:t>тепломонтажных</a:t>
            </a:r>
            <a:r>
              <a:rPr lang="ru-RU" sz="1400" b="1" dirty="0" smtClean="0"/>
              <a:t> организаций 2010-2011г.г. – стоимостью 600 </a:t>
            </a:r>
            <a:r>
              <a:rPr lang="ru-RU" sz="1400" b="1" dirty="0" err="1" smtClean="0"/>
              <a:t>млн.руб</a:t>
            </a:r>
            <a:r>
              <a:rPr lang="ru-RU" sz="1400" b="1" dirty="0" smtClean="0"/>
              <a:t>.: </a:t>
            </a:r>
            <a:endParaRPr lang="ru-RU" sz="1400" b="1" dirty="0"/>
          </a:p>
          <a:p>
            <a:pPr marL="0" indent="0">
              <a:buNone/>
            </a:pPr>
            <a:r>
              <a:rPr lang="ru-RU" sz="1400" dirty="0"/>
              <a:t>выполнен полный комплекс </a:t>
            </a:r>
            <a:r>
              <a:rPr lang="ru-RU" sz="1400" dirty="0" smtClean="0"/>
              <a:t>строительно-монтажных </a:t>
            </a:r>
            <a:endParaRPr lang="ru-RU" sz="1400" dirty="0"/>
          </a:p>
          <a:p>
            <a:pPr marL="0" indent="0">
              <a:buNone/>
            </a:pPr>
            <a:r>
              <a:rPr lang="ru-RU" sz="1400" dirty="0"/>
              <a:t>и специальных работ </a:t>
            </a:r>
            <a:r>
              <a:rPr lang="ru-RU" sz="1400" dirty="0" smtClean="0"/>
              <a:t>комплекса из 5-ти зданий и благоустройства</a:t>
            </a:r>
          </a:p>
          <a:p>
            <a:pPr marL="0" indent="0">
              <a:buNone/>
            </a:pPr>
            <a:r>
              <a:rPr lang="ru-RU" sz="1400" dirty="0"/>
              <a:t>т</a:t>
            </a:r>
            <a:r>
              <a:rPr lang="ru-RU" sz="1400" dirty="0" smtClean="0"/>
              <a:t>ерритории для подготовки к строительству НВ АЭС-2</a:t>
            </a: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r>
              <a:rPr lang="ru-RU" sz="1400" b="1" dirty="0"/>
              <a:t>Строительство </a:t>
            </a:r>
            <a:r>
              <a:rPr lang="ru-RU" sz="1400" b="1" dirty="0" smtClean="0"/>
              <a:t>городка временного проживания строителей НВ АЭС-2 23,25 поз. 2009г</a:t>
            </a:r>
            <a:r>
              <a:rPr lang="ru-RU" sz="1400" b="1" dirty="0"/>
              <a:t>. – стоимостью </a:t>
            </a:r>
            <a:r>
              <a:rPr lang="ru-RU" sz="1400" b="1" dirty="0" smtClean="0"/>
              <a:t>45 </a:t>
            </a:r>
            <a:r>
              <a:rPr lang="ru-RU" sz="1400" b="1" dirty="0" err="1"/>
              <a:t>млн.руб</a:t>
            </a:r>
            <a:r>
              <a:rPr lang="ru-RU" sz="1400" b="1" dirty="0"/>
              <a:t>.: </a:t>
            </a:r>
          </a:p>
          <a:p>
            <a:pPr marL="0" indent="0">
              <a:buNone/>
            </a:pPr>
            <a:r>
              <a:rPr lang="ru-RU" sz="1400" dirty="0"/>
              <a:t>выполнен </a:t>
            </a:r>
            <a:r>
              <a:rPr lang="ru-RU" sz="1400" dirty="0" smtClean="0"/>
              <a:t>комплекс отделочных и </a:t>
            </a:r>
            <a:r>
              <a:rPr lang="ru-RU" sz="1400" dirty="0"/>
              <a:t>специальных работ </a:t>
            </a:r>
            <a:r>
              <a:rPr lang="ru-RU" sz="1400" dirty="0" smtClean="0"/>
              <a:t>23 и 25 </a:t>
            </a:r>
          </a:p>
          <a:p>
            <a:pPr marL="0" indent="0">
              <a:buNone/>
            </a:pPr>
            <a:r>
              <a:rPr lang="ru-RU" sz="1400" dirty="0"/>
              <a:t>п</a:t>
            </a:r>
            <a:r>
              <a:rPr lang="ru-RU" sz="1400" dirty="0" smtClean="0"/>
              <a:t>озиций комплекса городка временного проживания </a:t>
            </a:r>
          </a:p>
          <a:p>
            <a:pPr marL="0" indent="0">
              <a:buNone/>
            </a:pPr>
            <a:r>
              <a:rPr lang="ru-RU" sz="1400" dirty="0" smtClean="0"/>
              <a:t>строителей </a:t>
            </a:r>
            <a:r>
              <a:rPr lang="ru-RU" sz="1400" dirty="0"/>
              <a:t>НВ АЭС-2</a:t>
            </a: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1026" name="Picture 2" descr="W:\Обменник\Скороходов\Асьминин\Диз проекты ЦСБ\фасад 20.02\ГОТОВО ФАСАД\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4" y="1130300"/>
            <a:ext cx="2244726" cy="131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W:\Обменник\Скороходов\Асьминин\Диз проекты ЦСБ\старое\ЦСБ дизайн проект (вн. помещения)\конференц-зал\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130299"/>
            <a:ext cx="1765299" cy="13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:\Обменник\Максименко\От Черных\Тех.центры Богданово, Отрадное\Богданово\Фото\20180807_170928_resiz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2805953"/>
            <a:ext cx="2244725" cy="11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:\Фото\Фото строительных объектов Панорамы\Комплекс тепломонтажных организаций НВ АЭС\2010, январь\IMGP07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4" y="4396235"/>
            <a:ext cx="2244724" cy="9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W:\Фото\Фото строительных объектов Панорамы\Комплекс тепломонтажных организаций НВ АЭС\2010, январь\IMGP091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8" y="4396234"/>
            <a:ext cx="1765300" cy="91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:\Фото\Фото строительных объектов Панорамы\ЭЛСИ\ФОТО\прилепин 3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5800726"/>
            <a:ext cx="2244724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:\Фото\Фото строительных объектов Панорамы\ЭЛСИ\ФОТО\прилепин 31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795962"/>
            <a:ext cx="1765299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W:\Обменник\Максименко\От Черных\Тех.центры Богданово, Отрадное\Богданово\Фото\20180807_171341_resize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2805953"/>
            <a:ext cx="1765299" cy="11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4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583023"/>
          </a:xfrm>
        </p:spPr>
        <p:txBody>
          <a:bodyPr>
            <a:noAutofit/>
          </a:bodyPr>
          <a:lstStyle/>
          <a:p>
            <a:r>
              <a:rPr lang="ru-RU" sz="2400" u="sng" dirty="0"/>
              <a:t>Наши объекты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670" y="933450"/>
            <a:ext cx="9624060" cy="5820935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Отделочные работы фасада кафедрального собора </a:t>
            </a:r>
            <a:r>
              <a:rPr lang="ru-RU" sz="1400" b="1" dirty="0" err="1" smtClean="0"/>
              <a:t>г.Воронеж</a:t>
            </a:r>
            <a:r>
              <a:rPr lang="ru-RU" sz="1400" b="1" dirty="0" smtClean="0"/>
              <a:t> 2008.г</a:t>
            </a:r>
            <a:r>
              <a:rPr lang="ru-RU" sz="1400" b="1" dirty="0"/>
              <a:t>. – стоимостью 2</a:t>
            </a:r>
            <a:r>
              <a:rPr lang="ru-RU" sz="1400" b="1" dirty="0" smtClean="0"/>
              <a:t>0 </a:t>
            </a:r>
            <a:r>
              <a:rPr lang="ru-RU" sz="1400" b="1" dirty="0" err="1"/>
              <a:t>млн.руб</a:t>
            </a:r>
            <a:r>
              <a:rPr lang="ru-RU" sz="1400" b="1" dirty="0"/>
              <a:t>.</a:t>
            </a:r>
            <a:r>
              <a:rPr lang="ru-RU" sz="1400" dirty="0"/>
              <a:t>: </a:t>
            </a:r>
          </a:p>
          <a:p>
            <a:pPr marL="0" indent="0">
              <a:buNone/>
            </a:pPr>
            <a:r>
              <a:rPr lang="ru-RU" sz="1400" dirty="0"/>
              <a:t>выполнен </a:t>
            </a:r>
            <a:r>
              <a:rPr lang="ru-RU" sz="1400" dirty="0" smtClean="0"/>
              <a:t>комплекс работ по отделке фасада кафедрального </a:t>
            </a:r>
          </a:p>
          <a:p>
            <a:pPr marL="0" indent="0">
              <a:buNone/>
            </a:pPr>
            <a:r>
              <a:rPr lang="ru-RU" sz="1400" dirty="0" smtClean="0"/>
              <a:t>собора </a:t>
            </a:r>
            <a:r>
              <a:rPr lang="ru-RU" sz="1400" dirty="0" err="1" smtClean="0"/>
              <a:t>г.Воронеж</a:t>
            </a:r>
            <a:r>
              <a:rPr lang="ru-RU" sz="1400" dirty="0" smtClean="0"/>
              <a:t> проспект Революции 14В</a:t>
            </a:r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r>
              <a:rPr lang="ru-RU" sz="1400" b="1" dirty="0"/>
              <a:t>Строительство </a:t>
            </a:r>
            <a:r>
              <a:rPr lang="ru-RU" sz="1400" b="1" dirty="0" smtClean="0"/>
              <a:t>АБК </a:t>
            </a:r>
            <a:r>
              <a:rPr lang="ru-RU" sz="1400" b="1" dirty="0" err="1" smtClean="0"/>
              <a:t>Серовской</a:t>
            </a:r>
            <a:r>
              <a:rPr lang="ru-RU" sz="1400" b="1" dirty="0" smtClean="0"/>
              <a:t> ГРЭС 2014-2015г.г. </a:t>
            </a:r>
            <a:r>
              <a:rPr lang="ru-RU" sz="1400" b="1" dirty="0"/>
              <a:t>– стоимостью  </a:t>
            </a:r>
            <a:r>
              <a:rPr lang="ru-RU" sz="1400" b="1" dirty="0" smtClean="0"/>
              <a:t>285 </a:t>
            </a:r>
            <a:r>
              <a:rPr lang="ru-RU" sz="1400" b="1" dirty="0"/>
              <a:t>млн. руб.: </a:t>
            </a:r>
          </a:p>
          <a:p>
            <a:pPr marL="0" indent="0">
              <a:buNone/>
            </a:pPr>
            <a:r>
              <a:rPr lang="ru-RU" sz="1400" dirty="0"/>
              <a:t>выполнен </a:t>
            </a:r>
            <a:r>
              <a:rPr lang="ru-RU" sz="1400" dirty="0" smtClean="0"/>
              <a:t>комплекс </a:t>
            </a:r>
            <a:r>
              <a:rPr lang="ru-RU" sz="1400" dirty="0"/>
              <a:t>работ </a:t>
            </a:r>
            <a:r>
              <a:rPr lang="ru-RU" sz="1400" dirty="0" smtClean="0"/>
              <a:t>по наружной и внутренней отделке, устройству</a:t>
            </a:r>
          </a:p>
          <a:p>
            <a:pPr marL="0" indent="0">
              <a:buNone/>
            </a:pPr>
            <a:r>
              <a:rPr lang="ru-RU" sz="1400" dirty="0"/>
              <a:t>в</a:t>
            </a:r>
            <a:r>
              <a:rPr lang="ru-RU" sz="1400" dirty="0" smtClean="0"/>
              <a:t>нутренних сетей и коммуникаций здания административно-бытового</a:t>
            </a:r>
          </a:p>
          <a:p>
            <a:pPr marL="0" indent="0">
              <a:buNone/>
            </a:pPr>
            <a:r>
              <a:rPr lang="ru-RU" sz="1400" dirty="0"/>
              <a:t>к</a:t>
            </a:r>
            <a:r>
              <a:rPr lang="ru-RU" sz="1400" dirty="0" smtClean="0"/>
              <a:t>орпуса </a:t>
            </a:r>
            <a:r>
              <a:rPr lang="ru-RU" sz="1400" dirty="0" err="1" smtClean="0"/>
              <a:t>Серовской</a:t>
            </a:r>
            <a:r>
              <a:rPr lang="ru-RU" sz="1400" dirty="0" smtClean="0"/>
              <a:t> ГРЭС г. Серов Свердловской области</a:t>
            </a:r>
            <a:endParaRPr lang="ru-RU" sz="1400" dirty="0"/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r>
              <a:rPr lang="ru-RU" sz="1400" b="1" dirty="0" smtClean="0"/>
              <a:t>Реконструкция помещения здания столовой НВ АЭС 2016г</a:t>
            </a:r>
            <a:r>
              <a:rPr lang="ru-RU" sz="1400" b="1" dirty="0"/>
              <a:t>. – стоимостью 7</a:t>
            </a:r>
            <a:r>
              <a:rPr lang="ru-RU" sz="1400" b="1" dirty="0" smtClean="0"/>
              <a:t>0 </a:t>
            </a:r>
            <a:r>
              <a:rPr lang="ru-RU" sz="1400" b="1" dirty="0" err="1"/>
              <a:t>млн.руб</a:t>
            </a:r>
            <a:r>
              <a:rPr lang="ru-RU" sz="1400" b="1" dirty="0"/>
              <a:t>.: </a:t>
            </a:r>
          </a:p>
          <a:p>
            <a:pPr marL="0" indent="0">
              <a:buNone/>
            </a:pPr>
            <a:r>
              <a:rPr lang="ru-RU" sz="1400" dirty="0"/>
              <a:t>выполнен комплекс работ по наружной и внутренней отделке, устройству</a:t>
            </a:r>
          </a:p>
          <a:p>
            <a:pPr marL="0" indent="0">
              <a:buNone/>
            </a:pPr>
            <a:r>
              <a:rPr lang="ru-RU" sz="1400" dirty="0"/>
              <a:t>внутренних сетей и коммуникаций </a:t>
            </a:r>
            <a:r>
              <a:rPr lang="ru-RU" sz="1400" dirty="0" smtClean="0"/>
              <a:t>здания столовой </a:t>
            </a:r>
            <a:r>
              <a:rPr lang="ru-RU" sz="1400" dirty="0" err="1" smtClean="0"/>
              <a:t>Нововоронежской</a:t>
            </a:r>
            <a:r>
              <a:rPr lang="ru-RU" sz="1400" dirty="0" smtClean="0"/>
              <a:t> АЭС</a:t>
            </a:r>
          </a:p>
          <a:p>
            <a:pPr marL="0" indent="0">
              <a:buNone/>
            </a:pPr>
            <a:endParaRPr lang="ru-RU" sz="1400" dirty="0" smtClean="0"/>
          </a:p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  <a:p>
            <a:r>
              <a:rPr lang="ru-RU" sz="1400" b="1" dirty="0"/>
              <a:t>Строительство </a:t>
            </a:r>
            <a:r>
              <a:rPr lang="ru-RU" sz="1400" b="1" dirty="0" smtClean="0"/>
              <a:t>дилерского центра для ремонта грузовой техники 2018г</a:t>
            </a:r>
            <a:r>
              <a:rPr lang="ru-RU" sz="1400" b="1" dirty="0"/>
              <a:t>. – стоимостью </a:t>
            </a:r>
            <a:r>
              <a:rPr lang="ru-RU" sz="1400" b="1" dirty="0" smtClean="0"/>
              <a:t>80 </a:t>
            </a:r>
            <a:r>
              <a:rPr lang="ru-RU" sz="1400" b="1" dirty="0" err="1"/>
              <a:t>млн.руб</a:t>
            </a:r>
            <a:r>
              <a:rPr lang="ru-RU" sz="1400" b="1" dirty="0"/>
              <a:t>.: </a:t>
            </a:r>
          </a:p>
          <a:p>
            <a:pPr marL="0" indent="0">
              <a:buNone/>
            </a:pPr>
            <a:r>
              <a:rPr lang="ru-RU" sz="1400" dirty="0" smtClean="0"/>
              <a:t>Объект находится в стадии реализации, выполняется полный комплекс</a:t>
            </a:r>
          </a:p>
          <a:p>
            <a:pPr marL="0" indent="0">
              <a:buNone/>
            </a:pPr>
            <a:r>
              <a:rPr lang="ru-RU" sz="1400" dirty="0"/>
              <a:t>р</a:t>
            </a:r>
            <a:r>
              <a:rPr lang="ru-RU" sz="1400" dirty="0" smtClean="0"/>
              <a:t>абот по техническому заданию Заказчика - </a:t>
            </a:r>
            <a:r>
              <a:rPr lang="ru-RU" sz="1400" dirty="0"/>
              <a:t>проектирование, выполнение </a:t>
            </a:r>
            <a:endParaRPr lang="ru-RU" sz="1400" dirty="0" smtClean="0"/>
          </a:p>
          <a:p>
            <a:pPr marL="0" indent="0">
              <a:buNone/>
            </a:pPr>
            <a:r>
              <a:rPr lang="ru-RU" sz="1400" dirty="0" smtClean="0"/>
              <a:t>строительно-монтажных и </a:t>
            </a:r>
            <a:r>
              <a:rPr lang="ru-RU" sz="1400" dirty="0"/>
              <a:t>специальных </a:t>
            </a:r>
            <a:r>
              <a:rPr lang="ru-RU" sz="1400" dirty="0" smtClean="0"/>
              <a:t>работ, </a:t>
            </a:r>
            <a:r>
              <a:rPr lang="ru-RU" sz="1400" dirty="0"/>
              <a:t>ввод в эксплуатацию </a:t>
            </a:r>
          </a:p>
          <a:p>
            <a:endParaRPr lang="ru-RU" dirty="0"/>
          </a:p>
        </p:txBody>
      </p:sp>
      <p:pic>
        <p:nvPicPr>
          <p:cNvPr id="2050" name="Picture 2" descr="W:\Фото\Фото строительных объектов Панорамы\Храм Воронеж, ул. Кольцовская\Хра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1114424"/>
            <a:ext cx="201930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W:\Фото\Фото строительных объектов Панорамы\Храм Воронеж, ул. Кольцовская\Храм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1114424"/>
            <a:ext cx="1676400" cy="113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ksimenko_mv\Desktop\Флэха\Паспорт организации 2017\Фото объектов\АБК Серовская ГРЭС\DSC_0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2641600"/>
            <a:ext cx="2019300" cy="10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aksimenko_mv\Desktop\Флэха\Паспорт организации 2017\Фото объектов\АБК Серовская ГРЭС\IMG_20151020_1942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2641600"/>
            <a:ext cx="1676400" cy="109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aksimenko_mv\Desktop\Флэха\Паспорт организации 2017\Фото объектов\Столовая 3,4 блока\P_20160421_110634_HD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4171950"/>
            <a:ext cx="16764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aksimenko_mv\Desktop\Флэха\Паспорт организации 2017\Фото объектов\Столовая 3,4 блока\P_20160421_120747_HD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171950"/>
            <a:ext cx="201930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:\Обменник\Максименко\От Черных\Тех.центры Богданово, Отрадное\Отрадное\тех центр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5676901"/>
            <a:ext cx="2019300" cy="10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W:\Обменник\Максименко\От Черных\Тех.центры Богданово, Отрадное\Отрадное\Фото 30.08.18\IMG_20180830_144825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650" y="5676901"/>
            <a:ext cx="1676400" cy="109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82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0"/>
            <a:ext cx="9624060" cy="592549"/>
          </a:xfrm>
        </p:spPr>
        <p:txBody>
          <a:bodyPr>
            <a:normAutofit/>
          </a:bodyPr>
          <a:lstStyle/>
          <a:p>
            <a:r>
              <a:rPr lang="ru-RU" sz="2400" u="sng" dirty="0" smtClean="0"/>
              <a:t>Наше месторасположение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670" y="933451"/>
            <a:ext cx="4269559" cy="2072078"/>
          </a:xfrm>
        </p:spPr>
        <p:txBody>
          <a:bodyPr>
            <a:normAutofit fontScale="62500" lnSpcReduction="20000"/>
          </a:bodyPr>
          <a:lstStyle/>
          <a:p>
            <a:r>
              <a:rPr lang="ru-RU" sz="2000" b="1" dirty="0" smtClean="0"/>
              <a:t>Расположение:</a:t>
            </a:r>
          </a:p>
          <a:p>
            <a:pPr marL="0" indent="0">
              <a:buNone/>
            </a:pPr>
            <a:r>
              <a:rPr lang="ru-RU" sz="2000" dirty="0" smtClean="0"/>
              <a:t>Мы находимся в </a:t>
            </a:r>
            <a:r>
              <a:rPr lang="ru-RU" sz="2000" dirty="0" err="1" smtClean="0"/>
              <a:t>Новоусманском</a:t>
            </a:r>
            <a:r>
              <a:rPr lang="ru-RU" sz="2000" dirty="0" smtClean="0"/>
              <a:t> районе Воронежской</a:t>
            </a:r>
          </a:p>
          <a:p>
            <a:pPr marL="0" indent="0">
              <a:buNone/>
            </a:pPr>
            <a:r>
              <a:rPr lang="ru-RU" sz="2000" dirty="0" smtClean="0"/>
              <a:t>области - трасса М4 «ДОН-1» 519км (у поста ГАИ) и </a:t>
            </a:r>
          </a:p>
          <a:p>
            <a:pPr marL="0" indent="0">
              <a:buNone/>
            </a:pPr>
            <a:r>
              <a:rPr lang="ru-RU" sz="2000" dirty="0"/>
              <a:t>в</a:t>
            </a:r>
            <a:r>
              <a:rPr lang="ru-RU" sz="2000" dirty="0" smtClean="0"/>
              <a:t>ходим в состав группы компаний М4.</a:t>
            </a:r>
          </a:p>
          <a:p>
            <a:pPr marL="0" indent="0">
              <a:buNone/>
            </a:pPr>
            <a:r>
              <a:rPr lang="ru-RU" sz="2000" dirty="0" smtClean="0"/>
              <a:t>Головной офис расположен на земельном участке в 2га,</a:t>
            </a:r>
          </a:p>
          <a:p>
            <a:pPr marL="0" indent="0">
              <a:buNone/>
            </a:pPr>
            <a:r>
              <a:rPr lang="ru-RU" sz="2000" dirty="0"/>
              <a:t>п</a:t>
            </a:r>
            <a:r>
              <a:rPr lang="ru-RU" sz="2000" dirty="0" smtClean="0"/>
              <a:t>ринадлежащем на праве собственности, включает в</a:t>
            </a:r>
          </a:p>
          <a:p>
            <a:pPr marL="0" indent="0">
              <a:buNone/>
            </a:pPr>
            <a:r>
              <a:rPr lang="ru-RU" sz="2000" dirty="0" smtClean="0"/>
              <a:t>себя все необходимое для базировки технического</a:t>
            </a:r>
          </a:p>
          <a:p>
            <a:pPr marL="0" indent="0">
              <a:buNone/>
            </a:pPr>
            <a:r>
              <a:rPr lang="ru-RU" sz="2000" dirty="0" smtClean="0"/>
              <a:t>обеспечения и комфортного размещения сотрудников.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1400" dirty="0" smtClean="0"/>
              <a:t>  </a:t>
            </a: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212996" name="Picture 4" descr="W:\Обменник\Максименко\фото панорамы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533879"/>
            <a:ext cx="5268849" cy="365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7" name="Picture 5" descr="W:\Обменник\Максименко\фото панорамы\Image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2985151"/>
            <a:ext cx="4545996" cy="299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724" y="6069802"/>
            <a:ext cx="9312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Примечание</a:t>
            </a:r>
            <a:r>
              <a:rPr lang="ru-RU" dirty="0" smtClean="0"/>
              <a:t>: строительство всего комплекса зданий группы    </a:t>
            </a:r>
          </a:p>
          <a:p>
            <a:r>
              <a:rPr lang="ru-RU" dirty="0" smtClean="0"/>
              <a:t>                        компаний М4 осуществлялось силами компании ООО «РСК «Панорама»</a:t>
            </a:r>
            <a:endParaRPr lang="ru-RU" dirty="0"/>
          </a:p>
        </p:txBody>
      </p:sp>
      <p:pic>
        <p:nvPicPr>
          <p:cNvPr id="212998" name="Picture 6" descr="W:\Обменник\ТГ\Макет\фото центр 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16" y="4282291"/>
            <a:ext cx="3950207" cy="215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9" name="Picture 7" descr="W:\Обменник\ТГ\Макет\Logo_M4(flat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4139" y="6673253"/>
            <a:ext cx="872569" cy="88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468724"/>
          </a:xfrm>
        </p:spPr>
        <p:txBody>
          <a:bodyPr>
            <a:normAutofit fontScale="90000"/>
          </a:bodyPr>
          <a:lstStyle/>
          <a:p>
            <a:r>
              <a:rPr lang="ru-RU" sz="2400" u="sng" dirty="0" smtClean="0"/>
              <a:t>Наши </a:t>
            </a:r>
            <a:r>
              <a:rPr lang="ru-RU" sz="2400" u="sng" dirty="0" smtClean="0"/>
              <a:t>контракты </a:t>
            </a:r>
            <a:r>
              <a:rPr lang="ru-RU" sz="2400" u="sng" dirty="0" smtClean="0"/>
              <a:t>за 2016-2018г.г.</a:t>
            </a:r>
            <a:endParaRPr lang="ru-RU" sz="2400" u="sng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771079"/>
              </p:ext>
            </p:extLst>
          </p:nvPr>
        </p:nvGraphicFramePr>
        <p:xfrm>
          <a:off x="516467" y="728136"/>
          <a:ext cx="9550400" cy="6084355"/>
        </p:xfrm>
        <a:graphic>
          <a:graphicData uri="http://schemas.openxmlformats.org/drawingml/2006/table">
            <a:tbl>
              <a:tblPr/>
              <a:tblGrid>
                <a:gridCol w="397933"/>
                <a:gridCol w="1498600"/>
                <a:gridCol w="6544733"/>
                <a:gridCol w="1109134"/>
              </a:tblGrid>
              <a:tr h="3641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№ п/п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Заказчик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Объект выполнения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Общая сумма по договору с НДС, тыс.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руб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9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Атомэнергопроект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00UGM "Очистные сооружения нефтесодержащих вод ". 05USZ "Кабельный канал системы нормальной эксплуатации 00USY-01UGW-05UGM-01UGH-05UGH". 06USZ "Кабельный канал системы нормальной эксплуатации 00USY-02UGV". Строительно-монтажные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91 297,70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"Атомэнергопроект"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06USZ "Кабельный канал системы нормальной эксплуатации 00USY-02UGV". 00UNE "Установка подпитки теплосети". 01UGV "Очистные сооружения бытовых сточных вод зоны свободного доступа". Строительно-монтажные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9 253,90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"Атомэнергопроект"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01UGV " Очистные сооружения бытовых сточных вод зоны свободного доступа".  02UGV"Насосная станция бытовых сточных вод зоны свободного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доступа".Строительно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3 759,94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"Атомэнергопроект"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01UGV "Очистные сооружения бытовых сточных вод зоны свободного доступа". 02UGV "Насосная станция бытовых сточных вод зоны свободного доступа". Строительно-монтажные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14 257,99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"Атомэнергопроект"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00UNE "Установка подпитки теплосети". 00UNA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Теплораспределительный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пункт". Строительно-монтажные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23 287,76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3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"Атомэнергопроект"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10UJA "Реакторное здание". 00UKS "Здание переработки и хранения радиоактивных отходов". Внутренняя отделка, полы, антикоррозионная и специальная защита строительных конструкций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106 950,45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"Атомэнергопроект"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01UZC "Территория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промплощадки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энергоблока №1". Строительно-монтажные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2 568,35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1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"НИКИМТ-Атомстрой"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03USK "Склад хранения модулей газового пожаротушения, ЛВЖ и ГЖ". Строительно-монтажные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10 253,56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"НИКИМТ-Атомстрой"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01UGV "Очистные сооружения бытовых сточных вод зоны свободного доступа в составе 02-09UGV". Строительно-монтажные работы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2 738,11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1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"Объединенная Энергостроительная Корпорация"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10UJA "Реакторное здание". 03UKY "Галерея зоны свободного доступа 00USV-04UYC". 10UBA "Здание электроснабжения нормальной эксплуатации". 00UСВ "Защищенный пункт управления". 00UКХ "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Гарах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спецавтотранспорта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". 10UМХ "Здание обессоливающей установки"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896 011,99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ОА "Концерн Росэнергоатом"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кровли и внутренних помещений. Здание дизель-генераторная станция 5 блока инв. №45.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16 710,23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47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"Техстройпром"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кровли, фасада и внутренних помещений согласно ведомостям дефектов, здания-здания отопительной котельной №1 инв. №48, отдельно стоящего здания-здания отопительной котельной №2 инв. №49, отдельно стоящего здания-здания отопительной котельной №3 инв. №54, здания-мазутного хозяйства литер11А инв..№115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7 645,42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Реконструкция здания столовой" №3 НВ АЭС (инв.№93)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68 027,45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Концерн Росэнергоатом"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Разработка рабочей документации по мероприятию «Замена грузового лифта столовой №3 НВ АЭС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300,00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Концерн Росэнергоатом"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Повышение безопасности при обращении с ВАО путем переоборудования ХТРО-11 для хранения контейнеров НЗК-III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17 672,35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Комплекс работ по замене грузового лифта столовой №3 НВ АЭС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1 290,00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Приведение состояния территории энергоблока №5,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спецпункта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и складов УПТК в соответствие с требованиями СТО 1.1.1.01.0678-2015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3 090,00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Создание площадки для накопления и временного хранения опасных отходов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Нововоронежской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АЭС (Модернизация ХТРО-14 для ОНАО). Земляные работы подготовительного периода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4 651,89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Создание площадок для временного накопления отходов производства и потребления 4-5 классов опасности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Нововоронежской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АЭС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34 300,00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Нововоронежская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атомная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жилых помещений, предназначенных для обеспечения военнослужащих, выполняющих задачи по охране АЭС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34 300,01</a:t>
                      </a:r>
                    </a:p>
                  </a:txBody>
                  <a:tcPr marL="3656" marR="3656" marT="36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08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478249"/>
          </a:xfrm>
        </p:spPr>
        <p:txBody>
          <a:bodyPr>
            <a:normAutofit/>
          </a:bodyPr>
          <a:lstStyle/>
          <a:p>
            <a:r>
              <a:rPr lang="ru-RU" sz="2200" u="sng" dirty="0"/>
              <a:t>Наши </a:t>
            </a:r>
            <a:r>
              <a:rPr lang="ru-RU" sz="2200" u="sng" dirty="0"/>
              <a:t>контракты</a:t>
            </a:r>
            <a:r>
              <a:rPr lang="ru-RU" sz="2200" u="sng" dirty="0"/>
              <a:t> </a:t>
            </a:r>
            <a:r>
              <a:rPr lang="ru-RU" sz="2200" u="sng" dirty="0"/>
              <a:t>за 2016-2018г.г.</a:t>
            </a:r>
            <a:endParaRPr lang="ru-RU" sz="2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411401"/>
              </p:ext>
            </p:extLst>
          </p:nvPr>
        </p:nvGraphicFramePr>
        <p:xfrm>
          <a:off x="533401" y="865716"/>
          <a:ext cx="9584266" cy="5919797"/>
        </p:xfrm>
        <a:graphic>
          <a:graphicData uri="http://schemas.openxmlformats.org/drawingml/2006/table">
            <a:tbl>
              <a:tblPr/>
              <a:tblGrid>
                <a:gridCol w="321469"/>
                <a:gridCol w="1604595"/>
                <a:gridCol w="6523668"/>
                <a:gridCol w="1134534"/>
              </a:tblGrid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Нововоронежская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работ по строительству боксов хранения техники и помещения для хранения ЗИП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21 516,03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Нововоронежская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работ по строительству помещения камеры хранения и комнаты досмотра, а также бокса для хранения транспорта СБ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15 646,48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Оказание услуг по проведению тактико-специальных занятий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3 489,90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Создание надлежащих условий для сил охраны филиала АО "Концерн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РОСэнергоатом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".Комплекс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Атомохраны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(Проектные работы)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8 660,75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СМР по оснащению защищенных зон АЭС элементами  КИТСФЗ в части оснащения КПП №4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4 563,00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Поставка транспортных средств для сил охраны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6 324,32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Модернизация распределительного устройства РП-6 кВ КРУН-6-VBV(PO1/PO2)НВ АЭС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800,00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ПАО "Энергоспецмонтаж"-ВУС-ЭСМ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20UJA "Реакторное здание" Строительно-монтажные работы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195 193,55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"ОГК-Инвестпроект"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Административно-бытовой корпус.Здание химводоочистки.Строительно-монтажные работы.Поставка оборудования.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163 039,66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"УАЗ"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Текущий ремонт помещений холла Гостиницы "Дон"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1 877,19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"</a:t>
                      </a:r>
                      <a:r>
                        <a:rPr lang="ru-RU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Квадро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бытовых помещений, нежилой части здания гостиницы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1 965,45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ПАО "Ростелеком"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работ по реконструкции внутренних и наружных инженерных сетей жизнеобеспечения здания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адресу : г. Воронеж, ул.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Г.Лизюкова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, 61 а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34 667,73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кровли, фасада, фундамента и внутренних помещений согласно ведомости дефектов, части здания -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машзала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5 блока инв. №44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831,99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Выполнение СМР по совершенствованию объектов войсковой инфраструктуры, в части модернизации КХО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8 616,70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15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ООО "Энергостройэкспертиза"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Создание надлежащих условий для сил охраны АЭС в части выполнения ремонтных работ по зданию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Атомохрана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10 899,10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Росэнергоатом" Нововоронежская атомная станция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кровли, фасада и внутренних помещений согласно ведомости дефектов, материальных складов инв. №79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4 700,00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внутренних помещений согласно ведомости дефектов, здания - объединенного корпуса инв.№18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2 003,54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Ремонт кровли, внутренних помещений и антикоррозионной защиты металлоконструкций согласно ведомостям дефектов, здания-здания ИЛК инв.№114,здания-санитарно-бытового корпуса 3 блока инв.№36, здания-служебного корпуса 3,4 блока инв. №103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3 390,16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3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Повышение безопасности при обращении с ВАО путем переоборудования ХТРО-11 для хранения контейнеров НЗК-III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22 044,47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0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АО "Концерн Росэнергоатом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Создание площадок для временного накопления отходов производства и потребления 4-5 классов опасности Нововоронежской АЭС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39 901,12</a:t>
                      </a:r>
                    </a:p>
                  </a:txBody>
                  <a:tcPr marL="4353" marR="4353" marT="43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2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478CBB3-73F7-4AE4-8F66-D704F33A81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1203</TotalTime>
  <Words>2241</Words>
  <Application>Microsoft Office PowerPoint</Application>
  <PresentationFormat>Произвольный</PresentationFormat>
  <Paragraphs>319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NewsPrint</vt:lpstr>
      <vt:lpstr>Презентация PowerPoint</vt:lpstr>
      <vt:lpstr>О компании</vt:lpstr>
      <vt:lpstr>Наши лицензии (разрешения, свидетельства)</vt:lpstr>
      <vt:lpstr>Наши Заказчики</vt:lpstr>
      <vt:lpstr>Наши объекты</vt:lpstr>
      <vt:lpstr>Наши объекты</vt:lpstr>
      <vt:lpstr>Наше месторасположение</vt:lpstr>
      <vt:lpstr>Наши контракты за 2016-2018г.г.</vt:lpstr>
      <vt:lpstr>Наши контракты за 2016-2018г.г.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Г. Решетников</dc:creator>
  <cp:lastModifiedBy>Максим В. Максименко</cp:lastModifiedBy>
  <cp:revision>108</cp:revision>
  <cp:lastPrinted>2018-08-31T14:57:23Z</cp:lastPrinted>
  <dcterms:created xsi:type="dcterms:W3CDTF">2016-10-11T08:17:00Z</dcterms:created>
  <dcterms:modified xsi:type="dcterms:W3CDTF">2019-03-12T07:24:19Z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TC034172229991</vt:lpwstr>
  </property>
</Properties>
</file>